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1675056"/>
            <a:ext cx="11482450" cy="2435924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585323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remember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do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记得要做某事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事情未做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remember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doing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sth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记得做过某事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事情</a:t>
            </a:r>
            <a:endParaRPr lang="en-US" altLang="zh-CN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易错警示.eps" descr="id:21474873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705335"/>
            <a:ext cx="2088232" cy="6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02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2127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buy birthday invitations in the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on the Internet. If you have time, you can also make birthday invitations by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show your effort to invite your friends. You can also draw your favourite pictures to make the birthday invitation more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With a good birthday invitation, you’ll have a good birthday party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713360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56038" algn="l"/>
                <a:tab pos="4860925" algn="l"/>
                <a:tab pos="5918200" algn="l"/>
                <a:tab pos="779780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shop	B. bank	C. office	 D. library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31144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考查名词辨析。句意：你可以在商店里或网上买生日邀请函。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商店；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bank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银行；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办公室；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图书馆。根据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“buy birthday invitations”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并结合常识可知，应是在商店里买生日邀请函。故选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837496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/>
              <a:t>A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43941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86453"/>
            <a:ext cx="11485848" cy="302127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buy birthday invitations in the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on the Internet. If you have time, you can also make birthday invitations by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show your effort to invite your friends. You can also draw your favourite pictures to make the birthday invitation more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With a good birthday invitation, you’ll have a good birthday party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57365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43138" algn="l"/>
                <a:tab pos="3675063" algn="l"/>
                <a:tab pos="3770313" algn="l"/>
                <a:tab pos="6365875" algn="l"/>
                <a:tab pos="6910388" algn="l"/>
                <a:tab pos="7019925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itself		B. yourself  	  C. myself	 	D. himself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256" y="3674643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/>
              <a:t>B</a:t>
            </a:r>
            <a:endParaRPr lang="zh-CN" altLang="en-US" sz="2600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4102950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考查反身代词辨析。句意：如果你有时间，你可以自己制作生日邀请函。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itself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它自己；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你自己；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我自己；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他自己。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oneself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独自，亲自</a:t>
            </a:r>
            <a:r>
              <a:rPr lang="en-US" altLang="zh-CN" sz="26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have time, you can”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可知，句子的主语是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要用反身代词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0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57306"/>
            <a:ext cx="11485848" cy="302127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buy birthday invitations in the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on the Internet. If you have time, you can also make birthday invitations by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show your effort to invite your friends. You can also draw your favourite pictures to make the birthday invitation more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With a good birthday invitation, you’ll have a good birthday party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02340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509838" algn="l"/>
                <a:tab pos="4217988" algn="l"/>
                <a:tab pos="4305300" algn="l"/>
                <a:tab pos="4770438" algn="l"/>
                <a:tab pos="4860925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delicious	B. common	C. beautiful	       D. traditional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3602366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/>
              <a:t>C</a:t>
            </a:r>
            <a:endParaRPr lang="zh-CN" altLang="en-US" sz="2600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114003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考查形容词辨析。句意：你也可以画你最喜欢的图片，使得生日邀请函更漂亮。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美味的；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普遍的；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漂亮的；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传统的。根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</a:t>
            </a:r>
            <a:r>
              <a:rPr lang="en-US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also draw your favourite pictures”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可知，此处指画最喜欢的图片，使得生日邀请函更漂亮。故选</a:t>
            </a:r>
            <a:r>
              <a:rPr lang="en-US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11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954850"/>
            <a:ext cx="11089233" cy="1280603"/>
          </a:xfrm>
          <a:prstGeom prst="rect">
            <a:avLst/>
          </a:prstGeom>
        </p:spPr>
      </p:pic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360854" y="3834963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河北唐山古冶区期末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283887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是一篇说明文。文章主要介绍了如何举办一个有意义的、特别的生日聚会。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32533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364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60854" y="637940"/>
            <a:ext cx="11485848" cy="181690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Birthdays are important in everyone’s life, especially for children. For 365 days, children wait for that unusual day. On that day, they will become one year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Birthdays are also the best time to have a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your friends and family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96868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494088" algn="l"/>
                <a:tab pos="4860925" algn="l"/>
                <a:tab pos="5130800" algn="l"/>
                <a:tab pos="6099175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older	B. younger	   		C. taller	   	D. bigger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38622" y="2481343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A</a:t>
            </a:r>
            <a:endParaRPr lang="zh-CN" altLang="en-US" sz="2600" dirty="0"/>
          </a:p>
        </p:txBody>
      </p:sp>
      <p:sp>
        <p:nvSpPr>
          <p:cNvPr id="9" name="矩形 8"/>
          <p:cNvSpPr/>
          <p:nvPr/>
        </p:nvSpPr>
        <p:spPr>
          <a:xfrm>
            <a:off x="360854" y="2902256"/>
            <a:ext cx="11485848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dirty="0">
                <a:cs typeface="Times New Roman" panose="02020603050405020304" pitchFamily="18" charset="0"/>
              </a:rPr>
              <a:t>]</a:t>
            </a:r>
            <a:r>
              <a:rPr lang="zh-CN" altLang="zh-CN" sz="2600" dirty="0">
                <a:cs typeface="Times New Roman" panose="02020603050405020304" pitchFamily="18" charset="0"/>
              </a:rPr>
              <a:t>考查形容词辨析。句意：在那一天，他们将长大一岁。</a:t>
            </a:r>
            <a:r>
              <a:rPr lang="en-US" altLang="zh-CN" sz="26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older</a:t>
            </a:r>
            <a:r>
              <a:rPr lang="zh-CN" altLang="zh-CN" sz="26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（</a:t>
            </a:r>
            <a:r>
              <a:rPr lang="zh-CN" altLang="zh-CN" sz="2600" u="wavy" dirty="0">
                <a:uFill>
                  <a:solidFill>
                    <a:srgbClr val="00B0F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年龄</a:t>
            </a:r>
            <a:r>
              <a:rPr lang="zh-CN" altLang="zh-CN" sz="26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）</a:t>
            </a:r>
            <a:r>
              <a:rPr lang="zh-CN" altLang="zh-CN" sz="2600" u="wavy" dirty="0" smtClean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更</a:t>
            </a:r>
            <a:endParaRPr lang="en-US" altLang="zh-CN" sz="2600" u="wavy" dirty="0" smtClean="0">
              <a:uFill>
                <a:solidFill>
                  <a:srgbClr val="00B0F0"/>
                </a:solidFill>
              </a:uFill>
              <a:cs typeface="Times New Roman" panose="02020603050405020304" pitchFamily="18" charset="0"/>
            </a:endParaRPr>
          </a:p>
          <a:p>
            <a:pPr algn="just" eaLnBrk="1">
              <a:lnSpc>
                <a:spcPct val="150000"/>
              </a:lnSpc>
              <a:spcAft>
                <a:spcPts val="0"/>
              </a:spcAft>
            </a:pPr>
            <a:endParaRPr lang="en-US" altLang="zh-CN" sz="2600" u="wavy" dirty="0">
              <a:uFill>
                <a:solidFill>
                  <a:srgbClr val="00B0F0"/>
                </a:solidFill>
              </a:uFill>
              <a:cs typeface="Times New Roman" panose="02020603050405020304" pitchFamily="18" charset="0"/>
            </a:endParaRPr>
          </a:p>
          <a:p>
            <a:pPr algn="just" eaLnBrk="1">
              <a:lnSpc>
                <a:spcPct val="150000"/>
              </a:lnSpc>
              <a:spcAft>
                <a:spcPts val="0"/>
              </a:spcAft>
            </a:pPr>
            <a:endParaRPr lang="en-US" altLang="zh-CN" sz="2600" u="wavy" dirty="0" smtClean="0">
              <a:uFill>
                <a:solidFill>
                  <a:srgbClr val="00B0F0"/>
                </a:solidFill>
              </a:uFill>
              <a:cs typeface="Times New Roman" panose="02020603050405020304" pitchFamily="18" charset="0"/>
            </a:endParaRPr>
          </a:p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sz="2600" u="wavy" dirty="0" smtClean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大</a:t>
            </a:r>
            <a:r>
              <a:rPr lang="zh-CN" altLang="zh-CN" sz="26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的</a:t>
            </a:r>
            <a:r>
              <a:rPr lang="zh-CN" altLang="zh-CN" sz="2600" u="wavy" dirty="0" smtClean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；</a:t>
            </a:r>
            <a:r>
              <a:rPr lang="en-US" altLang="zh-CN" sz="2600" dirty="0">
                <a:cs typeface="Times New Roman" panose="02020603050405020304" pitchFamily="18" charset="0"/>
              </a:rPr>
              <a:t> younger</a:t>
            </a:r>
            <a:r>
              <a:rPr lang="zh-CN" altLang="zh-CN" sz="2600" dirty="0">
                <a:cs typeface="Times New Roman" panose="02020603050405020304" pitchFamily="18" charset="0"/>
              </a:rPr>
              <a:t>更年</a:t>
            </a:r>
            <a:r>
              <a:rPr lang="zh-CN" altLang="zh-CN" sz="2600" dirty="0" smtClean="0">
                <a:cs typeface="Times New Roman" panose="02020603050405020304" pitchFamily="18" charset="0"/>
              </a:rPr>
              <a:t>轻的</a:t>
            </a:r>
            <a:r>
              <a:rPr lang="zh-CN" altLang="zh-CN" sz="2600" dirty="0">
                <a:cs typeface="Times New Roman" panose="02020603050405020304" pitchFamily="18" charset="0"/>
              </a:rPr>
              <a:t>；</a:t>
            </a:r>
            <a:r>
              <a:rPr lang="en-US" altLang="zh-CN" sz="2600" dirty="0" smtClean="0">
                <a:cs typeface="Times New Roman" panose="02020603050405020304" pitchFamily="18" charset="0"/>
              </a:rPr>
              <a:t>taller</a:t>
            </a:r>
            <a:r>
              <a:rPr lang="zh-CN" altLang="zh-CN" sz="2600" dirty="0" smtClean="0">
                <a:cs typeface="Times New Roman" panose="02020603050405020304" pitchFamily="18" charset="0"/>
              </a:rPr>
              <a:t>更</a:t>
            </a:r>
            <a:r>
              <a:rPr lang="zh-CN" altLang="zh-CN" sz="2600" dirty="0">
                <a:cs typeface="Times New Roman" panose="02020603050405020304" pitchFamily="18" charset="0"/>
              </a:rPr>
              <a:t>高的；</a:t>
            </a:r>
            <a:r>
              <a:rPr lang="en-US" altLang="zh-CN" sz="2600" dirty="0">
                <a:cs typeface="Times New Roman" panose="02020603050405020304" pitchFamily="18" charset="0"/>
              </a:rPr>
              <a:t>bigger</a:t>
            </a:r>
            <a:r>
              <a:rPr lang="zh-CN" altLang="zh-CN" sz="2600" dirty="0">
                <a:cs typeface="Times New Roman" panose="02020603050405020304" pitchFamily="18" charset="0"/>
              </a:rPr>
              <a:t>更大的。根据常识可知，人们在生日当天将长大一岁。故选</a:t>
            </a:r>
            <a:r>
              <a:rPr lang="en-US" altLang="zh-CN" sz="2600" dirty="0">
                <a:cs typeface="Times New Roman" panose="02020603050405020304" pitchFamily="18" charset="0"/>
              </a:rPr>
              <a:t>A</a:t>
            </a:r>
            <a:r>
              <a:rPr lang="zh-CN" altLang="zh-CN" sz="2600" dirty="0"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543457" y="3504210"/>
            <a:ext cx="8449321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近义词</a:t>
            </a:r>
            <a:r>
              <a:rPr lang="en-US" altLang="zh-CN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elder</a:t>
            </a:r>
            <a:r>
              <a:rPr lang="zh-CN" altLang="zh-CN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仅用于人</a:t>
            </a:r>
            <a:r>
              <a:rPr lang="zh-CN" altLang="zh-CN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通常指家庭成员</a:t>
            </a:r>
            <a:r>
              <a:rPr lang="zh-CN" altLang="zh-CN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强调长幼顺序</a:t>
            </a:r>
            <a:r>
              <a:rPr lang="zh-CN" altLang="zh-CN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不可接 </a:t>
            </a:r>
            <a:r>
              <a:rPr lang="en-US" altLang="zh-CN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600" dirty="0">
              <a:solidFill>
                <a:srgbClr val="00B0F0"/>
              </a:solidFill>
            </a:endParaRPr>
          </a:p>
        </p:txBody>
      </p:sp>
      <p:pic>
        <p:nvPicPr>
          <p:cNvPr id="8" name="箭头右.eps" descr="id:2147487195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9191550" y="3458948"/>
            <a:ext cx="504056" cy="34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04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60854" y="790342"/>
            <a:ext cx="11485848" cy="181690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Birthdays are important in everyone’s life, especially for children. For 365 days, children wait for that unusual day. On that day, they will become one year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Birthdays are also the best time to have a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your friends and family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2586064"/>
            <a:ext cx="11485848" cy="586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494088" algn="l"/>
                <a:tab pos="3770313" algn="l"/>
                <a:tab pos="4860925" algn="l"/>
                <a:tab pos="5564188" algn="l"/>
                <a:tab pos="6099175" algn="l"/>
                <a:tab pos="7358063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holiday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concert	        		C. joke	             D. party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55066" y="2573290"/>
            <a:ext cx="425116" cy="5906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dirty="0" smtClean="0"/>
              <a:t>D</a:t>
            </a:r>
            <a:endParaRPr lang="zh-CN" altLang="en-US" sz="2600" dirty="0"/>
          </a:p>
        </p:txBody>
      </p:sp>
      <p:sp>
        <p:nvSpPr>
          <p:cNvPr id="13" name="内容占位符 3"/>
          <p:cNvSpPr txBox="1">
            <a:spLocks/>
          </p:cNvSpPr>
          <p:nvPr/>
        </p:nvSpPr>
        <p:spPr bwMode="auto">
          <a:xfrm>
            <a:off x="360854" y="3122096"/>
            <a:ext cx="11485848" cy="2827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考查名词辨析。句意：生日也是和你的朋友、家人一起聚会的最好时间。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假期，节日；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concert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音乐会；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玩笑，笑话；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聚会。根据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“Birthdays are also the best time to have a ... with your friends and family.”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可知，人们通常在生日时举行生日聚会来和家人、朋友们一起欢聚。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party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举行聚会</a:t>
            </a:r>
            <a:r>
              <a:rPr lang="en-US" altLang="zh-CN" sz="26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，符合语境。故选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590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6498"/>
            <a:ext cx="11485848" cy="279595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meaningful and special birthday party, you need to prepare lots of things. And you need to have enough time to get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ready. You may want most of your friends to come to the party because you want 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happiness with them. The best way is 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birthday invitations to them. Birthday invitations will help them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7250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438" algn="l"/>
                <a:tab pos="4860925" algn="l"/>
                <a:tab pos="5130800" algn="l"/>
                <a:tab pos="7019925" algn="l"/>
                <a:tab pos="950595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have	B. take	 C. ask	D. leave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438" y="36889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考查动词辨析。句意：为了举办一个有意义的特别的生日聚会，你需要准备很多东西。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举办；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带走；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离开。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后接活动名称，表示举行活动。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party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举行聚会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18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9948"/>
            <a:ext cx="11485848" cy="2148793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meaningful and special birthday party, you need to prepare lots of things. And you need to have enough time to get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ready. You may want most of your friends to come to the party because you want to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happiness with them. The best way is to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birthday invitations to them. Birthday invitations will help them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birthday.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799333"/>
            <a:ext cx="11485848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155825" algn="l"/>
                <a:tab pos="3941763" algn="l"/>
                <a:tab pos="4770438" algn="l"/>
                <a:tab pos="4860925" algn="l"/>
                <a:tab pos="5130800" algn="l"/>
                <a:tab pos="6546850" algn="l"/>
                <a:tab pos="7019925" algn="l"/>
              </a:tabLst>
            </a:pP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something	B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nothing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everything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anything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690" y="29070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 smtClean="0"/>
              <a:t>C</a:t>
            </a:r>
            <a:endParaRPr lang="zh-CN" altLang="en-US" sz="2300" dirty="0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308236"/>
            <a:ext cx="11485848" cy="2679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考查代词辨析。句意：你需要有足够的时间把一切准备好。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某事，常用于肯定句中；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没有什么；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每件事，一切；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任何事，常用于否定句或疑问句中。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need to prepare lots of things”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need to have enough time to get ... ready”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可知，为了让生日聚会成功举行，要有时间把每件事情都准备周到。故选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10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6498"/>
            <a:ext cx="11485848" cy="279595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meaningful and special birthday party, you need to prepare lots of things. And you need to have enough time to get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ready. You may want most of your friends to come to the party because you want 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happiness with them. The best way is 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birthday invitations to them. Birthday invitations will help them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53927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589338" algn="l"/>
                <a:tab pos="4860925" algn="l"/>
                <a:tab pos="5130800" algn="l"/>
                <a:tab pos="6011863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save	B. take			C. study	   	D. share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36587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 sz="24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06245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考查动词辨析。句意：你可能希望你的大多数朋友来参加聚会，因为你想和他们分享你的快乐。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节省；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带走；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分享。根据语境可知，让朋友来参加自己的生日聚会是为了和他们分享快乐。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share... with ... 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……”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549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6498"/>
            <a:ext cx="11485848" cy="279595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meaningful and special birthday party, you need to prepare lots of things. And you need to have enough time to get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ready. You may want most of your friends to come to the party because you want 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happiness with them. The best way is 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birthday invitations to them. Birthday invitations will help them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902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589338" algn="l"/>
                <a:tab pos="4860925" algn="l"/>
                <a:tab pos="5130800" algn="l"/>
                <a:tab pos="618490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buy	B. send	 		C. draw	   	D. find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370485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sz="2400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12159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考查动词辨析。句意：最好的方法是给他们发送生日邀请函。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买；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邮寄；发送；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找到；发现。根据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“birthday invitations to them”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可知，此处指给朋友们发送邀请函。故选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76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79595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meaningful and special birthday party, you need to prepare lots of things. And you need to have enough time to get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ready. You may want most of your friends to come to the party because you want 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happiness with them. The best way is 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birthday invitations to them. Birthday invitations will help them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46593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91025" algn="l"/>
                <a:tab pos="4860925" algn="l"/>
                <a:tab pos="5130800" algn="l"/>
                <a:tab pos="6634163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remember	B. leave	C. forget	     D. drop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358051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A</a:t>
            </a:r>
            <a:endParaRPr lang="zh-CN" altLang="en-US" sz="2400" dirty="0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4114187"/>
            <a:ext cx="11485848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考查动词辨析。句意：生日邀请函将帮助他们记住你的生日。</a:t>
            </a:r>
            <a:r>
              <a:rPr lang="en-US" altLang="zh-CN" sz="24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sz="24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</a:t>
            </a:r>
            <a:endParaRPr lang="en-US" altLang="zh-CN" sz="2400" b="1" u="wavy" dirty="0" smtClean="0">
              <a:solidFill>
                <a:srgbClr val="FF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40000"/>
              </a:lnSpc>
              <a:spcAft>
                <a:spcPts val="0"/>
              </a:spcAft>
            </a:pPr>
            <a:endParaRPr lang="en-US" altLang="zh-CN" sz="2400" b="1" u="wavy" dirty="0">
              <a:solidFill>
                <a:srgbClr val="FF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zh-CN" altLang="zh-CN" sz="24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住；</a:t>
            </a:r>
            <a:r>
              <a:rPr lang="en-US" altLang="zh-CN" sz="24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</a:t>
            </a:r>
            <a:r>
              <a:rPr lang="zh-CN" altLang="zh-CN" sz="24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sz="24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 sz="24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忘记；</a:t>
            </a:r>
            <a:r>
              <a:rPr lang="en-US" altLang="zh-CN" sz="2400" b="1" u="wavy" spc="-100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drop</a:t>
            </a:r>
            <a:r>
              <a:rPr lang="zh-CN" altLang="zh-CN" sz="2400" b="1" u="wavy" spc="-100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落下</a:t>
            </a:r>
            <a:r>
              <a:rPr lang="zh-CN" altLang="zh-CN" sz="2400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400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“Birthday invitations will help them ... your </a:t>
            </a:r>
            <a:endParaRPr lang="en-US" altLang="zh-CN" sz="2400" b="1" u="wavy" dirty="0" smtClean="0">
              <a:solidFill>
                <a:srgbClr val="FF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birthday.”</a:t>
            </a:r>
            <a:r>
              <a:rPr lang="zh-CN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可知，生日邀请函帮助别人记住你的生日。故选</a:t>
            </a:r>
            <a:r>
              <a:rPr lang="en-US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03118" y="4642314"/>
            <a:ext cx="4845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remember to do</a:t>
            </a:r>
            <a:r>
              <a:rPr lang="en-US" altLang="zh-CN" sz="2400" dirty="0" smtClean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sth </a:t>
            </a:r>
            <a:r>
              <a:rPr lang="zh-CN" altLang="zh-CN" sz="2400" dirty="0" smtClean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记得</a:t>
            </a:r>
            <a:r>
              <a:rPr lang="zh-CN" altLang="en-US" sz="24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去</a:t>
            </a:r>
            <a:r>
              <a:rPr lang="zh-CN" altLang="zh-CN" sz="2400" dirty="0" smtClean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做某事</a:t>
            </a:r>
            <a:endParaRPr lang="zh-CN" altLang="zh-CN" sz="2400" dirty="0">
              <a:solidFill>
                <a:srgbClr val="00B0F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7195;FounderCES"/>
          <p:cNvPicPr/>
          <p:nvPr/>
        </p:nvPicPr>
        <p:blipFill>
          <a:blip r:embed="rId2"/>
          <a:stretch>
            <a:fillRect/>
          </a:stretch>
        </p:blipFill>
        <p:spPr>
          <a:xfrm rot="10978245" flipV="1">
            <a:off x="9995500" y="4657206"/>
            <a:ext cx="586923" cy="47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237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920</Words>
  <Application>Microsoft Office PowerPoint</Application>
  <PresentationFormat>自定义</PresentationFormat>
  <Paragraphs>54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645</cp:revision>
  <dcterms:created xsi:type="dcterms:W3CDTF">2020-11-06T05:24:00Z</dcterms:created>
  <dcterms:modified xsi:type="dcterms:W3CDTF">2025-09-13T08:50:20Z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